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69" r:id="rId3"/>
    <p:sldId id="270" r:id="rId4"/>
    <p:sldId id="272" r:id="rId5"/>
    <p:sldId id="273" r:id="rId6"/>
    <p:sldId id="256" r:id="rId7"/>
    <p:sldId id="275" r:id="rId8"/>
    <p:sldId id="279" r:id="rId9"/>
    <p:sldId id="280" r:id="rId10"/>
    <p:sldId id="281" r:id="rId11"/>
    <p:sldId id="283" r:id="rId12"/>
    <p:sldId id="257" r:id="rId13"/>
    <p:sldId id="276" r:id="rId14"/>
    <p:sldId id="258" r:id="rId15"/>
    <p:sldId id="268" r:id="rId16"/>
    <p:sldId id="261" r:id="rId17"/>
    <p:sldId id="262" r:id="rId18"/>
    <p:sldId id="263" r:id="rId19"/>
    <p:sldId id="264" r:id="rId20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A721"/>
    <a:srgbClr val="FAB6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54" autoAdjust="0"/>
  </p:normalViewPr>
  <p:slideViewPr>
    <p:cSldViewPr snapToGrid="0">
      <p:cViewPr varScale="1">
        <p:scale>
          <a:sx n="87" d="100"/>
          <a:sy n="87" d="100"/>
        </p:scale>
        <p:origin x="11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72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5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2034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10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790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766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96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537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085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5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130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2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4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8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0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8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051D6-20F6-427A-B490-10D16A449930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CEE337B-8D3C-4406-97B4-64016B6E9E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08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1637732"/>
            <a:ext cx="6559178" cy="1992572"/>
          </a:xfrm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Краткая презентация АОП ДО  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для </a:t>
            </a:r>
            <a:r>
              <a:rPr lang="ru-RU" sz="2800" b="1" dirty="0">
                <a:solidFill>
                  <a:schemeClr val="tx1"/>
                </a:solidFill>
              </a:rPr>
              <a:t>детей с ТНР 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( </a:t>
            </a:r>
            <a:r>
              <a:rPr lang="ru-RU" sz="2800" b="1" dirty="0">
                <a:solidFill>
                  <a:schemeClr val="tx1"/>
                </a:solidFill>
              </a:rPr>
              <a:t>в соответствии с ФОП ДО и ФГОС ДО)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64" y="1524001"/>
            <a:ext cx="8817834" cy="2467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750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558" b="13626"/>
          <a:stretch/>
        </p:blipFill>
        <p:spPr>
          <a:xfrm>
            <a:off x="721567" y="172583"/>
            <a:ext cx="7595119" cy="65198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853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1319" y="655093"/>
            <a:ext cx="8243248" cy="177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96035" y="204716"/>
            <a:ext cx="8038532" cy="646330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Программа разработана с парциальным использованием</a:t>
            </a:r>
          </a:p>
          <a:p>
            <a:r>
              <a:rPr lang="ru-RU" dirty="0"/>
              <a:t> </a:t>
            </a:r>
          </a:p>
          <a:p>
            <a:r>
              <a:rPr lang="ru-RU" dirty="0">
                <a:solidFill>
                  <a:srgbClr val="C00000"/>
                </a:solidFill>
              </a:rPr>
              <a:t>- "Комплексной образовательной программы дошкольного образования для детей с тяжелыми нарушениями речи(общим недоразвитием речи) с 3 до 7 лет"(автор Н.В. </a:t>
            </a:r>
            <a:r>
              <a:rPr lang="ru-RU" dirty="0" err="1">
                <a:solidFill>
                  <a:srgbClr val="C00000"/>
                </a:solidFill>
              </a:rPr>
              <a:t>Нищева</a:t>
            </a:r>
            <a:r>
              <a:rPr lang="ru-RU" dirty="0">
                <a:solidFill>
                  <a:srgbClr val="C00000"/>
                </a:solidFill>
              </a:rPr>
              <a:t>) или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C00000"/>
                </a:solidFill>
                <a:cs typeface="Times New Roman" pitchFamily="18" charset="0"/>
              </a:rPr>
              <a:t>ПАООП </a:t>
            </a:r>
            <a:r>
              <a:rPr lang="ru-RU" dirty="0">
                <a:solidFill>
                  <a:srgbClr val="C00000"/>
                </a:solidFill>
                <a:cs typeface="Times New Roman" pitchFamily="18" charset="0"/>
              </a:rPr>
              <a:t>для дошкольников с ТНР /под ред. </a:t>
            </a:r>
            <a:r>
              <a:rPr lang="ru-RU" dirty="0" err="1">
                <a:solidFill>
                  <a:srgbClr val="C00000"/>
                </a:solidFill>
                <a:cs typeface="Times New Roman" pitchFamily="18" charset="0"/>
              </a:rPr>
              <a:t>Л.В.Лопатиной</a:t>
            </a:r>
            <a:r>
              <a:rPr lang="ru-RU" dirty="0" smtClean="0">
                <a:solidFill>
                  <a:srgbClr val="C00000"/>
                </a:solidFill>
                <a:cs typeface="Times New Roman" pitchFamily="18" charset="0"/>
              </a:rPr>
              <a:t>/</a:t>
            </a:r>
          </a:p>
          <a:p>
            <a:pPr marL="285750" indent="-285750">
              <a:buFontTx/>
              <a:buChar char="-"/>
            </a:pPr>
            <a:endParaRPr lang="ru-RU" dirty="0">
              <a:cs typeface="Times New Roman" pitchFamily="18" charset="0"/>
            </a:endParaRPr>
          </a:p>
          <a:p>
            <a:r>
              <a:rPr lang="ru-RU" dirty="0"/>
              <a:t> </a:t>
            </a:r>
            <a:r>
              <a:rPr lang="ru-RU" dirty="0" smtClean="0"/>
              <a:t>   и </a:t>
            </a:r>
            <a:r>
              <a:rPr lang="ru-RU" dirty="0"/>
              <a:t>следующих парциальных программ:</a:t>
            </a:r>
          </a:p>
          <a:p>
            <a:pPr marL="285750" indent="-285750">
              <a:buFontTx/>
              <a:buChar char="-"/>
            </a:pPr>
            <a:r>
              <a:rPr lang="ru-RU" dirty="0" err="1"/>
              <a:t>Нищева</a:t>
            </a:r>
            <a:r>
              <a:rPr lang="ru-RU" dirty="0"/>
              <a:t> Н.В. Обучение грамоте детей дошкольного возраста. Парциальная программа.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err="1"/>
              <a:t>Нищева</a:t>
            </a:r>
            <a:r>
              <a:rPr lang="ru-RU" dirty="0"/>
              <a:t> Н.В. Я люблю Россию. Парциальная программа.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err="1"/>
              <a:t>Воронкевич</a:t>
            </a:r>
            <a:r>
              <a:rPr lang="ru-RU" dirty="0"/>
              <a:t> О.А. Добро пожаловать в экологию. Парциальная программа.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Тимофеева Л.Л. Формирование культуры безопасности.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>
                <a:cs typeface="Times New Roman" pitchFamily="18" charset="0"/>
              </a:rPr>
              <a:t>Парциальная программа логопедической работы /Филичевой Т.Б., Тумановой Т.В., Чиркиной Г.В./</a:t>
            </a:r>
          </a:p>
          <a:p>
            <a:pPr marL="285750" indent="-285750">
              <a:buFontTx/>
              <a:buChar char="-"/>
            </a:pPr>
            <a:endParaRPr lang="ru-RU" dirty="0"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cs typeface="Times New Roman" pitchFamily="18" charset="0"/>
              </a:rPr>
              <a:t>УМК </a:t>
            </a:r>
            <a:r>
              <a:rPr lang="ru-RU" dirty="0" err="1">
                <a:cs typeface="Times New Roman" pitchFamily="18" charset="0"/>
              </a:rPr>
              <a:t>О.С.Гомзяк</a:t>
            </a:r>
            <a:r>
              <a:rPr lang="ru-RU" dirty="0">
                <a:cs typeface="Times New Roman" pitchFamily="18" charset="0"/>
              </a:rPr>
              <a:t> «Говорим правильно»</a:t>
            </a:r>
          </a:p>
        </p:txBody>
      </p:sp>
    </p:spTree>
    <p:extLst>
      <p:ext uri="{BB962C8B-B14F-4D97-AF65-F5344CB8AC3E}">
        <p14:creationId xmlns:p14="http://schemas.microsoft.com/office/powerpoint/2010/main" val="130099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4776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ФАОП для детей с ТНР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052736"/>
            <a:ext cx="3816424" cy="914400"/>
          </a:xfrm>
          <a:prstGeom prst="roundRect">
            <a:avLst/>
          </a:prstGeom>
          <a:ln w="28575">
            <a:solidFill>
              <a:srgbClr val="25993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Объем обязательной части Программы </a:t>
            </a:r>
            <a:endParaRPr lang="ru-RU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6016" y="1052736"/>
            <a:ext cx="3816424" cy="914400"/>
          </a:xfrm>
          <a:prstGeom prst="roundRect">
            <a:avLst/>
          </a:prstGeom>
          <a:ln w="28575">
            <a:solidFill>
              <a:srgbClr val="25993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Часть Программы, формируемая участниками образовательных отношений</a:t>
            </a:r>
            <a:endParaRPr lang="ru-RU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1600" y="2382923"/>
            <a:ext cx="2016224" cy="2808550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itchFamily="18" charset="0"/>
              </a:rPr>
              <a:t>ПАООП для дошкольников с ТНР /под ред. Л.В.Лопатиной</a:t>
            </a:r>
            <a:r>
              <a:rPr lang="ru-RU" dirty="0" smtClean="0">
                <a:cs typeface="Times New Roman" pitchFamily="18" charset="0"/>
              </a:rPr>
              <a:t>/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4313" y="2380449"/>
            <a:ext cx="1944216" cy="2895298"/>
          </a:xfrm>
          <a:prstGeom prst="round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14079" y="4653136"/>
            <a:ext cx="1596571" cy="1368152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itchFamily="18" charset="0"/>
              </a:rPr>
              <a:t>УМК</a:t>
            </a:r>
          </a:p>
          <a:p>
            <a:pPr algn="ctr"/>
            <a:r>
              <a:rPr lang="ru-RU" b="1" dirty="0" err="1" smtClean="0">
                <a:cs typeface="Times New Roman" pitchFamily="18" charset="0"/>
              </a:rPr>
              <a:t>О.С.Гомзяк</a:t>
            </a:r>
            <a:r>
              <a:rPr lang="ru-RU" b="1" dirty="0" smtClean="0">
                <a:cs typeface="Times New Roman" pitchFamily="18" charset="0"/>
              </a:rPr>
              <a:t> "Говорим правильно"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94117" y="4065267"/>
            <a:ext cx="2808312" cy="2654148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/>
              <a:t>Региональная программа дошкольного образования «</a:t>
            </a:r>
            <a:r>
              <a:rPr lang="ru-RU" sz="1400" b="1" dirty="0" err="1"/>
              <a:t>Сөенеч</a:t>
            </a:r>
            <a:r>
              <a:rPr lang="ru-RU" sz="1400" b="1" dirty="0"/>
              <a:t>» – «Радость познания» под ред. </a:t>
            </a:r>
            <a:r>
              <a:rPr lang="ru-RU" sz="1400" b="1" dirty="0" err="1"/>
              <a:t>Шаеховой</a:t>
            </a:r>
            <a:r>
              <a:rPr lang="ru-RU" sz="1400" b="1" dirty="0"/>
              <a:t> Р.К., 2016г. и УМК «</a:t>
            </a:r>
            <a:r>
              <a:rPr lang="ru-RU" sz="1400" b="1" dirty="0" err="1"/>
              <a:t>Туган</a:t>
            </a:r>
            <a:r>
              <a:rPr lang="ru-RU" sz="1400" b="1" dirty="0"/>
              <a:t> </a:t>
            </a:r>
            <a:r>
              <a:rPr lang="ru-RU" sz="1400" b="1" dirty="0" err="1"/>
              <a:t>телдәсөйләшәбез</a:t>
            </a:r>
            <a:r>
              <a:rPr lang="ru-RU" sz="1400" b="1" dirty="0"/>
              <a:t>» (</a:t>
            </a:r>
            <a:r>
              <a:rPr lang="ru-RU" sz="1400" b="1" dirty="0" err="1"/>
              <a:t>Хазратова</a:t>
            </a:r>
            <a:r>
              <a:rPr lang="ru-RU" sz="1400" b="1" dirty="0"/>
              <a:t> Ф.В.), «Говорим по-татарски» (автор </a:t>
            </a:r>
            <a:r>
              <a:rPr lang="ru-RU" sz="1400" b="1" dirty="0" err="1"/>
              <a:t>Зарипова</a:t>
            </a:r>
            <a:r>
              <a:rPr lang="ru-RU" sz="1400" b="1" dirty="0"/>
              <a:t> З.М.), 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96236" y="2216506"/>
            <a:ext cx="2450555" cy="1584176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itchFamily="18" charset="0"/>
              </a:rPr>
              <a:t>Парциальные программы по образовательным областям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99992" y="2425552"/>
            <a:ext cx="1800200" cy="1939552"/>
          </a:xfrm>
          <a:prstGeom prst="roundRect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Парциальная программа логопедической работы /Филичевой Т.Б., Тумановой Т.В., Чиркиной Г.В./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9419" y="2380449"/>
            <a:ext cx="19442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Комплексная образовательная программа дошкольного образования для детей с ТНР (ОНР) с 3 до 7 лет»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/ Н.В. </a:t>
            </a:r>
            <a:r>
              <a:rPr lang="ru-RU" b="1" dirty="0" err="1" smtClean="0">
                <a:cs typeface="Times New Roman" pitchFamily="18" charset="0"/>
              </a:rPr>
              <a:t>Нищева</a:t>
            </a:r>
            <a:r>
              <a:rPr lang="ru-RU" b="1" dirty="0" smtClean="0">
                <a:cs typeface="Times New Roman" pitchFamily="18" charset="0"/>
              </a:rPr>
              <a:t> /</a:t>
            </a:r>
            <a:endParaRPr lang="ru-RU" b="1" dirty="0"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427984" y="548680"/>
            <a:ext cx="108012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491880" y="548680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2"/>
          </p:cNvCxnSpPr>
          <p:nvPr/>
        </p:nvCxnSpPr>
        <p:spPr>
          <a:xfrm flipH="1">
            <a:off x="1448776" y="1967136"/>
            <a:ext cx="782964" cy="3538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2"/>
          </p:cNvCxnSpPr>
          <p:nvPr/>
        </p:nvCxnSpPr>
        <p:spPr>
          <a:xfrm>
            <a:off x="2231740" y="1967136"/>
            <a:ext cx="757226" cy="3538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4" idx="0"/>
          </p:cNvCxnSpPr>
          <p:nvPr/>
        </p:nvCxnSpPr>
        <p:spPr>
          <a:xfrm flipH="1">
            <a:off x="5400092" y="1988840"/>
            <a:ext cx="612068" cy="4367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164288" y="1988840"/>
            <a:ext cx="1152128" cy="372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7" idx="2"/>
          </p:cNvCxnSpPr>
          <p:nvPr/>
        </p:nvCxnSpPr>
        <p:spPr>
          <a:xfrm flipH="1">
            <a:off x="6012160" y="1967136"/>
            <a:ext cx="612068" cy="2758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7" idx="2"/>
          </p:cNvCxnSpPr>
          <p:nvPr/>
        </p:nvCxnSpPr>
        <p:spPr>
          <a:xfrm>
            <a:off x="6624228" y="1967136"/>
            <a:ext cx="252028" cy="20981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219646" y="5355221"/>
            <a:ext cx="4142145" cy="1391132"/>
          </a:xfrm>
          <a:prstGeom prst="roundRect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42844" y="5301413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Программа </a:t>
            </a:r>
            <a:r>
              <a:rPr lang="ru-RU" b="1" dirty="0"/>
              <a:t>коррекционно-развивающей работы с детьми с</a:t>
            </a:r>
            <a:br>
              <a:rPr lang="ru-RU" b="1" dirty="0"/>
            </a:br>
            <a:r>
              <a:rPr lang="ru-RU" b="1" dirty="0"/>
              <a:t>ТНР (подробное описание всех шагов специалистами) для АОП </a:t>
            </a:r>
            <a:r>
              <a:rPr lang="ru-RU" b="1" dirty="0" smtClean="0"/>
              <a:t>ДО</a:t>
            </a:r>
          </a:p>
          <a:p>
            <a:pPr algn="ctr"/>
            <a:r>
              <a:rPr lang="ru-RU" b="1" dirty="0" smtClean="0"/>
              <a:t> (п.43,стр. 380)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cxnSp>
        <p:nvCxnSpPr>
          <p:cNvPr id="19" name="Прямая со стрелкой 18"/>
          <p:cNvCxnSpPr>
            <a:stCxn id="6" idx="2"/>
            <a:endCxn id="2" idx="0"/>
          </p:cNvCxnSpPr>
          <p:nvPr/>
        </p:nvCxnSpPr>
        <p:spPr>
          <a:xfrm>
            <a:off x="2231740" y="1967136"/>
            <a:ext cx="99336" cy="3334277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32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093" y="545910"/>
            <a:ext cx="7970292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Цели и задачи реализации программы</a:t>
            </a:r>
          </a:p>
          <a:p>
            <a:endParaRPr lang="ru-RU" dirty="0" smtClean="0"/>
          </a:p>
          <a:p>
            <a:r>
              <a:rPr lang="ru-RU" dirty="0" smtClean="0"/>
              <a:t>Обеспечить всестороннее и гармоничное развитие личности детей </a:t>
            </a:r>
          </a:p>
          <a:p>
            <a:r>
              <a:rPr lang="ru-RU" dirty="0" smtClean="0"/>
              <a:t>в группах компенсирующей направленности в ДОО в различных видах общения и деятельности с учетом специфики характерных ограничений для детей с тяжелыми нарушениями речи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55093" y="2470246"/>
            <a:ext cx="794299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Обеспечить условия для овладения детьми самостоятельной, связной, грамматически правильной речью,  коммуникативными навыками, фонетической  системой русского языка, элементами грамоты.</a:t>
            </a:r>
          </a:p>
          <a:p>
            <a:endParaRPr lang="ru-RU" dirty="0" smtClean="0"/>
          </a:p>
          <a:p>
            <a:r>
              <a:rPr lang="ru-RU" dirty="0" smtClean="0"/>
              <a:t>Задачи перечисляются по всем пяти образовательным областям. </a:t>
            </a:r>
          </a:p>
          <a:p>
            <a:r>
              <a:rPr lang="ru-RU" dirty="0" smtClean="0"/>
              <a:t>Делаются сноски на ФАОП.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69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501" y="573206"/>
            <a:ext cx="8106771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Целевые </a:t>
            </a:r>
            <a:r>
              <a:rPr lang="ru-RU" dirty="0" smtClean="0"/>
              <a:t>ориентиры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Планируемые </a:t>
            </a:r>
            <a:r>
              <a:rPr lang="ru-RU" dirty="0"/>
              <a:t>результаты освоения </a:t>
            </a:r>
            <a:r>
              <a:rPr lang="ru-RU" dirty="0" smtClean="0"/>
              <a:t>программы</a:t>
            </a:r>
          </a:p>
          <a:p>
            <a:endParaRPr lang="ru-RU" dirty="0"/>
          </a:p>
          <a:p>
            <a:r>
              <a:rPr lang="ru-RU" dirty="0" smtClean="0"/>
              <a:t>Основная часть</a:t>
            </a:r>
          </a:p>
          <a:p>
            <a:endParaRPr lang="ru-RU" dirty="0"/>
          </a:p>
          <a:p>
            <a:r>
              <a:rPr lang="ru-RU" dirty="0"/>
              <a:t>Целевые </a:t>
            </a:r>
            <a:r>
              <a:rPr lang="ru-RU" dirty="0" smtClean="0"/>
              <a:t>ориентиры </a:t>
            </a:r>
            <a:r>
              <a:rPr lang="ru-RU" dirty="0"/>
              <a:t>АОП ДО на основе ФАОП ДО приводятся в виде ссылки:(10.4.3.3</a:t>
            </a:r>
            <a:r>
              <a:rPr lang="ru-RU" dirty="0" smtClean="0"/>
              <a:t>.)</a:t>
            </a:r>
          </a:p>
          <a:p>
            <a:endParaRPr lang="ru-RU" dirty="0"/>
          </a:p>
          <a:p>
            <a:r>
              <a:rPr lang="ru-RU" dirty="0"/>
              <a:t>К целевым </a:t>
            </a:r>
            <a:r>
              <a:rPr lang="ru-RU" dirty="0" smtClean="0"/>
              <a:t>ориентирам </a:t>
            </a:r>
            <a:r>
              <a:rPr lang="ru-RU" dirty="0"/>
              <a:t>дошкольного образования (на этапе завершения дошкольного образования) в соответствии с данной </a:t>
            </a:r>
            <a:r>
              <a:rPr lang="ru-RU" dirty="0" smtClean="0"/>
              <a:t>АОП </a:t>
            </a:r>
            <a:r>
              <a:rPr lang="ru-RU" dirty="0"/>
              <a:t>ДО </a:t>
            </a:r>
            <a:r>
              <a:rPr lang="ru-RU" dirty="0" smtClean="0"/>
              <a:t>относятся</a:t>
            </a:r>
            <a:endParaRPr lang="ru-RU" dirty="0"/>
          </a:p>
          <a:p>
            <a:r>
              <a:rPr lang="ru-RU" dirty="0"/>
              <a:t>также следующие социально-нормативные характеристики возможных достижений </a:t>
            </a:r>
            <a:r>
              <a:rPr lang="ru-RU" dirty="0" smtClean="0"/>
              <a:t>ребенка (приводятся </a:t>
            </a:r>
            <a:r>
              <a:rPr lang="ru-RU" dirty="0"/>
              <a:t>по тексту комплексной образовательной программы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71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320" y="1120633"/>
            <a:ext cx="7983940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Часть формируемая участниками образовательных отношений</a:t>
            </a:r>
          </a:p>
          <a:p>
            <a:endParaRPr lang="ru-RU" dirty="0" smtClean="0"/>
          </a:p>
          <a:p>
            <a:r>
              <a:rPr lang="ru-RU" dirty="0" smtClean="0"/>
              <a:t>Целевые ориентиры освоения программы на этапе завершения дошкольного образования:</a:t>
            </a:r>
          </a:p>
          <a:p>
            <a:r>
              <a:rPr lang="ru-RU" dirty="0" smtClean="0"/>
              <a:t>-дошкольник и его родители (законные представители) владеют представлениями о </a:t>
            </a:r>
            <a:r>
              <a:rPr lang="ru-RU" dirty="0" err="1" smtClean="0"/>
              <a:t>здоровьесбережении</a:t>
            </a:r>
            <a:r>
              <a:rPr lang="ru-RU" dirty="0" smtClean="0"/>
              <a:t>, профилактике заболеваний</a:t>
            </a:r>
          </a:p>
          <a:p>
            <a:r>
              <a:rPr lang="ru-RU" dirty="0" smtClean="0"/>
              <a:t>о правилах формирования культуры здорового образа жизни</a:t>
            </a:r>
          </a:p>
          <a:p>
            <a:r>
              <a:rPr lang="ru-RU" dirty="0" smtClean="0"/>
              <a:t>-у детей-билингв усвоены основы навыков коммуникативной культуры в русскоязычной среде, получена необходимая социализация</a:t>
            </a:r>
          </a:p>
          <a:p>
            <a:r>
              <a:rPr lang="ru-RU" dirty="0" smtClean="0"/>
              <a:t>- ребенок владеет основами представления и эмоционального восприятия Казани, ее культуры, истории, памятников , коммуникативной культурой жителя Казани, на уровне соответствующем его возрастным и индивидуальным особенностям.</a:t>
            </a:r>
          </a:p>
          <a:p>
            <a:r>
              <a:rPr lang="ru-RU" dirty="0" smtClean="0"/>
              <a:t>- ребенок владеет основными навыками безопасного поведения в быту, в городской среде в коммуникации, элементарными представлениями об экологической безопасности и "</a:t>
            </a:r>
            <a:r>
              <a:rPr lang="ru-RU" dirty="0" err="1" smtClean="0"/>
              <a:t>Экологичном</a:t>
            </a:r>
            <a:r>
              <a:rPr lang="ru-RU" dirty="0" smtClean="0"/>
              <a:t>« поведении.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24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376" y="436728"/>
            <a:ext cx="8024884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Содержательный </a:t>
            </a:r>
            <a:r>
              <a:rPr lang="ru-RU" b="1" dirty="0" smtClean="0">
                <a:solidFill>
                  <a:srgbClr val="C00000"/>
                </a:solidFill>
              </a:rPr>
              <a:t>раздел</a:t>
            </a:r>
          </a:p>
          <a:p>
            <a:endParaRPr lang="ru-RU" dirty="0"/>
          </a:p>
          <a:p>
            <a:r>
              <a:rPr lang="ru-RU" dirty="0"/>
              <a:t>Образовательная деятельность в соответствии с </a:t>
            </a:r>
            <a:r>
              <a:rPr lang="ru-RU" dirty="0" smtClean="0"/>
              <a:t>направлениями </a:t>
            </a:r>
            <a:r>
              <a:rPr lang="ru-RU" dirty="0"/>
              <a:t>развития ребенка в пяти образовательных областях</a:t>
            </a:r>
          </a:p>
          <a:p>
            <a:r>
              <a:rPr lang="ru-RU" dirty="0"/>
              <a:t>Согласно ФГОС ДО(п.26), "содержание программы должно обеспечивать развитие личности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0376" y="2685034"/>
            <a:ext cx="8024884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Старший дошкольный возраст</a:t>
            </a:r>
          </a:p>
          <a:p>
            <a:r>
              <a:rPr lang="ru-RU" dirty="0"/>
              <a:t>Социально-коммуникативное развитие 32.1; 32.1.3-с.239, 241-242</a:t>
            </a:r>
          </a:p>
          <a:p>
            <a:r>
              <a:rPr lang="ru-RU" dirty="0" err="1"/>
              <a:t>Позновательное</a:t>
            </a:r>
            <a:r>
              <a:rPr lang="ru-RU" dirty="0"/>
              <a:t> развитие 32.2; 32.2.3.- с.242-243, 244-245</a:t>
            </a:r>
          </a:p>
          <a:p>
            <a:r>
              <a:rPr lang="ru-RU" dirty="0"/>
              <a:t>Речевое развитие 32.3,32.3.32.3.4.- с. 245, 247</a:t>
            </a:r>
          </a:p>
          <a:p>
            <a:r>
              <a:rPr lang="ru-RU" dirty="0"/>
              <a:t>Художественно-эстетическое развитие 32.4,32.4.5.- с.248, с. 249-250</a:t>
            </a:r>
          </a:p>
          <a:p>
            <a:r>
              <a:rPr lang="ru-RU" dirty="0"/>
              <a:t>Физическое развитие 32.5,32.5.6.-с. 250, с.252-253.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376" y="4933341"/>
            <a:ext cx="809312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Дополнение </a:t>
            </a:r>
            <a:r>
              <a:rPr lang="ru-RU" dirty="0"/>
              <a:t>содержания </a:t>
            </a:r>
            <a:r>
              <a:rPr lang="ru-RU" dirty="0" err="1" smtClean="0"/>
              <a:t>образообразовательных</a:t>
            </a:r>
            <a:r>
              <a:rPr lang="ru-RU" dirty="0" smtClean="0"/>
              <a:t> </a:t>
            </a:r>
            <a:r>
              <a:rPr lang="ru-RU" dirty="0"/>
              <a:t>областей приводится в виде ссылок на издание </a:t>
            </a:r>
            <a:r>
              <a:rPr lang="ru-RU" dirty="0" err="1"/>
              <a:t>Нищевой</a:t>
            </a:r>
            <a:r>
              <a:rPr lang="ru-RU" dirty="0"/>
              <a:t>  Н.В. Комплексная </a:t>
            </a:r>
            <a:r>
              <a:rPr lang="ru-RU" dirty="0" err="1" smtClean="0"/>
              <a:t>вательная</a:t>
            </a:r>
            <a:r>
              <a:rPr lang="ru-RU" dirty="0" smtClean="0"/>
              <a:t> программа дошкольного образования для </a:t>
            </a:r>
            <a:r>
              <a:rPr lang="ru-RU" dirty="0"/>
              <a:t>детей с тяжелыми нарушениями речи(общее недоразвитие речи) с 3-7 лет.</a:t>
            </a:r>
          </a:p>
        </p:txBody>
      </p:sp>
    </p:spTree>
    <p:extLst>
      <p:ext uri="{BB962C8B-B14F-4D97-AF65-F5344CB8AC3E}">
        <p14:creationId xmlns:p14="http://schemas.microsoft.com/office/powerpoint/2010/main" val="46163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615" y="464024"/>
            <a:ext cx="8134066" cy="49552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Логопедическая диагностика проводится в </a:t>
            </a:r>
            <a:r>
              <a:rPr lang="ru-RU" sz="2000" b="1" dirty="0" smtClean="0">
                <a:solidFill>
                  <a:srgbClr val="C00000"/>
                </a:solidFill>
              </a:rPr>
              <a:t>соответствии </a:t>
            </a:r>
            <a:r>
              <a:rPr lang="ru-RU" sz="2000" b="1" dirty="0">
                <a:solidFill>
                  <a:srgbClr val="C00000"/>
                </a:solidFill>
              </a:rPr>
              <a:t>с ФАОП </a:t>
            </a:r>
            <a:r>
              <a:rPr lang="ru-RU" sz="2000" b="1" dirty="0" smtClean="0">
                <a:solidFill>
                  <a:srgbClr val="C00000"/>
                </a:solidFill>
              </a:rPr>
              <a:t>ДО(43.10.43.10.1,43.10.2,43.10.3</a:t>
            </a:r>
            <a:r>
              <a:rPr lang="ru-RU" sz="2000" b="1" dirty="0">
                <a:solidFill>
                  <a:srgbClr val="C00000"/>
                </a:solidFill>
              </a:rPr>
              <a:t>, 43.10.4) и </a:t>
            </a:r>
            <a:r>
              <a:rPr lang="ru-RU" sz="2000" b="1" dirty="0" smtClean="0">
                <a:solidFill>
                  <a:srgbClr val="C00000"/>
                </a:solidFill>
              </a:rPr>
              <a:t>издания </a:t>
            </a:r>
            <a:r>
              <a:rPr lang="ru-RU" sz="2000" b="1" dirty="0" err="1" smtClean="0">
                <a:solidFill>
                  <a:srgbClr val="C00000"/>
                </a:solidFill>
              </a:rPr>
              <a:t>Нищева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Н.В. </a:t>
            </a:r>
            <a:r>
              <a:rPr lang="ru-RU" sz="2000" b="1" dirty="0" smtClean="0">
                <a:solidFill>
                  <a:srgbClr val="C00000"/>
                </a:solidFill>
              </a:rPr>
              <a:t>«Комплексная образовательная программа </a:t>
            </a:r>
            <a:r>
              <a:rPr lang="ru-RU" sz="2000" b="1" dirty="0">
                <a:solidFill>
                  <a:srgbClr val="C00000"/>
                </a:solidFill>
              </a:rPr>
              <a:t>дошкольного </a:t>
            </a:r>
            <a:r>
              <a:rPr lang="ru-RU" sz="2000" b="1" dirty="0" smtClean="0">
                <a:solidFill>
                  <a:srgbClr val="C00000"/>
                </a:solidFill>
              </a:rPr>
              <a:t>образования для </a:t>
            </a:r>
            <a:r>
              <a:rPr lang="ru-RU" sz="2000" b="1" dirty="0">
                <a:solidFill>
                  <a:srgbClr val="C00000"/>
                </a:solidFill>
              </a:rPr>
              <a:t>детей с тяжелыми нарушениями </a:t>
            </a:r>
            <a:r>
              <a:rPr lang="ru-RU" sz="2000" b="1" dirty="0" smtClean="0">
                <a:solidFill>
                  <a:srgbClr val="C00000"/>
                </a:solidFill>
              </a:rPr>
              <a:t>речи» (</a:t>
            </a:r>
            <a:r>
              <a:rPr lang="ru-RU" sz="2000" b="1" dirty="0">
                <a:solidFill>
                  <a:srgbClr val="C00000"/>
                </a:solidFill>
              </a:rPr>
              <a:t>общим недоразвитием речи) с 3до 7 лет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  <a:p>
            <a:r>
              <a:rPr lang="ru-RU" dirty="0"/>
              <a:t>Диагностика индивидуального развития старшего дошкольного возраста с ОНР с 5-7 лет</a:t>
            </a:r>
          </a:p>
          <a:p>
            <a:r>
              <a:rPr lang="ru-RU" dirty="0"/>
              <a:t>Методика проведения обследования ребенка(с 5до 7 лет) с ОНР учителем-логопедом</a:t>
            </a:r>
          </a:p>
          <a:p>
            <a:r>
              <a:rPr lang="ru-RU" dirty="0"/>
              <a:t>Методики проведения диагностики и </a:t>
            </a:r>
            <a:r>
              <a:rPr lang="ru-RU" dirty="0" smtClean="0"/>
              <a:t>диагностика </a:t>
            </a:r>
            <a:r>
              <a:rPr lang="ru-RU" dirty="0"/>
              <a:t>, прошли экспертизу , </a:t>
            </a:r>
            <a:r>
              <a:rPr lang="ru-RU" dirty="0" smtClean="0"/>
              <a:t>допущены </a:t>
            </a:r>
            <a:r>
              <a:rPr lang="ru-RU" dirty="0"/>
              <a:t>к использованию и включены в комплексную программу, </a:t>
            </a:r>
          </a:p>
          <a:p>
            <a:r>
              <a:rPr lang="ru-RU" dirty="0"/>
              <a:t>размещенную в "Навигаторе программ"</a:t>
            </a:r>
          </a:p>
          <a:p>
            <a:r>
              <a:rPr lang="ru-RU" dirty="0"/>
              <a:t>Для проведения </a:t>
            </a:r>
            <a:r>
              <a:rPr lang="ru-RU" dirty="0" smtClean="0"/>
              <a:t>диагностики </a:t>
            </a:r>
            <a:r>
              <a:rPr lang="ru-RU" dirty="0" err="1" smtClean="0"/>
              <a:t>используюстя</a:t>
            </a:r>
            <a:r>
              <a:rPr lang="ru-RU" dirty="0" smtClean="0"/>
              <a:t> </a:t>
            </a:r>
            <a:r>
              <a:rPr lang="ru-RU" dirty="0"/>
              <a:t>следующие пособия:</a:t>
            </a:r>
          </a:p>
          <a:p>
            <a:r>
              <a:rPr lang="ru-RU" dirty="0" err="1"/>
              <a:t>Нищева</a:t>
            </a:r>
            <a:r>
              <a:rPr lang="ru-RU" dirty="0"/>
              <a:t> Н.В. Речевая карта с общим недоразвитием речи с 4-7 лет.</a:t>
            </a:r>
          </a:p>
          <a:p>
            <a:r>
              <a:rPr lang="ru-RU" dirty="0" err="1"/>
              <a:t>Нищева</a:t>
            </a:r>
            <a:r>
              <a:rPr lang="ru-RU" dirty="0"/>
              <a:t> Н.В. Картинные </a:t>
            </a:r>
            <a:r>
              <a:rPr lang="ru-RU" dirty="0" err="1" smtClean="0"/>
              <a:t>матриалл</a:t>
            </a:r>
            <a:r>
              <a:rPr lang="ru-RU" dirty="0" smtClean="0"/>
              <a:t> </a:t>
            </a:r>
            <a:r>
              <a:rPr lang="ru-RU" dirty="0"/>
              <a:t>к речевой карте ребенка с общим недоразвитием речи от 4 до 7 лет</a:t>
            </a:r>
          </a:p>
        </p:txBody>
      </p:sp>
    </p:spTree>
    <p:extLst>
      <p:ext uri="{BB962C8B-B14F-4D97-AF65-F5344CB8AC3E}">
        <p14:creationId xmlns:p14="http://schemas.microsoft.com/office/powerpoint/2010/main" val="35142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4149" y="573206"/>
            <a:ext cx="7983941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Осуществление  </a:t>
            </a:r>
            <a:r>
              <a:rPr lang="ru-RU" b="1" dirty="0">
                <a:solidFill>
                  <a:srgbClr val="C00000"/>
                </a:solidFill>
              </a:rPr>
              <a:t>квалифицированной коррекции нарушений </a:t>
            </a:r>
            <a:r>
              <a:rPr lang="ru-RU" b="1" dirty="0" err="1">
                <a:solidFill>
                  <a:srgbClr val="C00000"/>
                </a:solidFill>
              </a:rPr>
              <a:t>речеязыкового</a:t>
            </a:r>
            <a:r>
              <a:rPr lang="ru-RU" b="1" dirty="0">
                <a:solidFill>
                  <a:srgbClr val="C00000"/>
                </a:solidFill>
              </a:rPr>
              <a:t> развития </a:t>
            </a:r>
            <a:r>
              <a:rPr lang="ru-RU" b="1" dirty="0" smtClean="0">
                <a:solidFill>
                  <a:srgbClr val="C00000"/>
                </a:solidFill>
              </a:rPr>
              <a:t>обучающихся приводится в виде </a:t>
            </a:r>
            <a:r>
              <a:rPr lang="ru-RU" b="1" dirty="0">
                <a:solidFill>
                  <a:srgbClr val="C00000"/>
                </a:solidFill>
              </a:rPr>
              <a:t>ссылок на ФАОП </a:t>
            </a:r>
            <a:r>
              <a:rPr lang="ru-RU" b="1" dirty="0" smtClean="0">
                <a:solidFill>
                  <a:srgbClr val="C00000"/>
                </a:solidFill>
              </a:rPr>
              <a:t>ДО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( </a:t>
            </a:r>
            <a:r>
              <a:rPr lang="ru-RU" b="1" dirty="0">
                <a:solidFill>
                  <a:srgbClr val="C00000"/>
                </a:solidFill>
              </a:rPr>
              <a:t>43.11.43.11.1,43.11.1,43.11.3,43.11.4)</a:t>
            </a:r>
          </a:p>
          <a:p>
            <a:endParaRPr lang="ru-RU" dirty="0"/>
          </a:p>
          <a:p>
            <a:r>
              <a:rPr lang="ru-RU" dirty="0"/>
              <a:t>Образовательная </a:t>
            </a:r>
            <a:r>
              <a:rPr lang="ru-RU" dirty="0" smtClean="0"/>
              <a:t>деятельность </a:t>
            </a:r>
            <a:r>
              <a:rPr lang="ru-RU" dirty="0"/>
              <a:t>осуществляется также с парциальным использованием </a:t>
            </a:r>
            <a:r>
              <a:rPr lang="ru-RU" dirty="0" smtClean="0"/>
              <a:t> с </a:t>
            </a:r>
            <a:r>
              <a:rPr lang="ru-RU" dirty="0"/>
              <a:t>"Комплексной </a:t>
            </a:r>
            <a:r>
              <a:rPr lang="ru-RU" dirty="0" smtClean="0"/>
              <a:t>образовательной программы« (</a:t>
            </a:r>
            <a:r>
              <a:rPr lang="ru-RU" dirty="0"/>
              <a:t>автор </a:t>
            </a:r>
            <a:r>
              <a:rPr lang="ru-RU" dirty="0" err="1"/>
              <a:t>Нищева</a:t>
            </a:r>
            <a:r>
              <a:rPr lang="ru-RU" dirty="0"/>
              <a:t> Н.В.)и </a:t>
            </a:r>
            <a:r>
              <a:rPr lang="ru-RU" dirty="0" smtClean="0"/>
              <a:t>методического комплекта </a:t>
            </a:r>
            <a:r>
              <a:rPr lang="ru-RU" dirty="0"/>
              <a:t>для старшей и подготовительной к школе группе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4148" y="3684896"/>
            <a:ext cx="79839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Федеральная рабочая программа воспитания</a:t>
            </a:r>
          </a:p>
          <a:p>
            <a:r>
              <a:rPr lang="ru-RU" b="1" dirty="0">
                <a:solidFill>
                  <a:srgbClr val="C00000"/>
                </a:solidFill>
              </a:rPr>
              <a:t>Приводится в виде ссылки на ФАОП ДО </a:t>
            </a:r>
            <a:r>
              <a:rPr lang="ru-RU" dirty="0"/>
              <a:t>(49,49.1,49.1.2,49.1.3.49.1.3.1..49.1.3.2.</a:t>
            </a:r>
          </a:p>
          <a:p>
            <a:r>
              <a:rPr lang="ru-RU" dirty="0"/>
              <a:t>49.1.3.3.49.1.3.49.1.3.4,49.1.4,49.1.6,49.2,49.2.1,49.2.2,49.2.3,49.2.4,49.2.5.49.2.5.1.49.2.5.2.49.22.6.49.2.7.49.2.8.49.3.49.4)</a:t>
            </a:r>
          </a:p>
          <a:p>
            <a:r>
              <a:rPr lang="ru-RU" dirty="0"/>
              <a:t>и дополняется </a:t>
            </a:r>
            <a:r>
              <a:rPr lang="ru-RU" dirty="0" smtClean="0"/>
              <a:t>парциальной </a:t>
            </a:r>
            <a:r>
              <a:rPr lang="ru-RU" dirty="0"/>
              <a:t>программой </a:t>
            </a:r>
            <a:r>
              <a:rPr lang="ru-RU" dirty="0" err="1"/>
              <a:t>Н.В.Нищевой</a:t>
            </a:r>
            <a:r>
              <a:rPr lang="ru-RU" dirty="0"/>
              <a:t> "Я люблю Россию"</a:t>
            </a:r>
          </a:p>
        </p:txBody>
      </p:sp>
    </p:spTree>
    <p:extLst>
      <p:ext uri="{BB962C8B-B14F-4D97-AF65-F5344CB8AC3E}">
        <p14:creationId xmlns:p14="http://schemas.microsoft.com/office/powerpoint/2010/main" val="12137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024" y="327547"/>
            <a:ext cx="8175008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i="1" dirty="0" smtClean="0"/>
              <a:t>     </a:t>
            </a:r>
            <a:r>
              <a:rPr lang="ru-RU" sz="2000" b="1" i="1" dirty="0" smtClean="0">
                <a:solidFill>
                  <a:srgbClr val="C00000"/>
                </a:solidFill>
              </a:rPr>
              <a:t>Основные </a:t>
            </a:r>
            <a:r>
              <a:rPr lang="ru-RU" sz="2000" b="1" i="1" dirty="0">
                <a:solidFill>
                  <a:srgbClr val="C00000"/>
                </a:solidFill>
              </a:rPr>
              <a:t>изменения в нормативных документах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1600" b="1" u="sng" dirty="0">
                <a:solidFill>
                  <a:srgbClr val="FF0000"/>
                </a:solidFill>
              </a:rPr>
              <a:t>1. ФЗ от 24.09.2022 №371 – ФЗ « О внесении изменений в ФЗ Об образовании в</a:t>
            </a:r>
            <a:br>
              <a:rPr lang="ru-RU" sz="1600" b="1" u="sng" dirty="0">
                <a:solidFill>
                  <a:srgbClr val="FF0000"/>
                </a:solidFill>
              </a:rPr>
            </a:br>
            <a:r>
              <a:rPr lang="ru-RU" sz="1600" b="1" u="sng" dirty="0">
                <a:solidFill>
                  <a:srgbClr val="FF0000"/>
                </a:solidFill>
              </a:rPr>
              <a:t>РФ»</a:t>
            </a:r>
            <a:br>
              <a:rPr lang="ru-RU" sz="1600" b="1" u="sng" dirty="0">
                <a:solidFill>
                  <a:srgbClr val="FF0000"/>
                </a:solidFill>
              </a:rPr>
            </a:br>
            <a:r>
              <a:rPr lang="ru-RU" sz="1600" b="1" i="1" u="sng" dirty="0">
                <a:solidFill>
                  <a:srgbClr val="FF0000"/>
                </a:solidFill>
              </a:rPr>
              <a:t>ст.2 п.10.1 </a:t>
            </a:r>
            <a:r>
              <a:rPr lang="ru-RU" sz="1600" b="1" u="sng" dirty="0">
                <a:solidFill>
                  <a:srgbClr val="FF0000"/>
                </a:solidFill>
              </a:rPr>
              <a:t>федеральная </a:t>
            </a:r>
            <a:r>
              <a:rPr lang="ru-RU" sz="1600" dirty="0"/>
              <a:t>основная общеобразовательная программа - </a:t>
            </a:r>
            <a:r>
              <a:rPr lang="ru-RU" sz="1600" dirty="0" err="1"/>
              <a:t>учебнометодическая</a:t>
            </a:r>
            <a:r>
              <a:rPr lang="ru-RU" sz="1600" dirty="0"/>
              <a:t> </a:t>
            </a:r>
            <a:r>
              <a:rPr lang="ru-RU" sz="1600" dirty="0" smtClean="0"/>
              <a:t>документация (</a:t>
            </a:r>
            <a:r>
              <a:rPr lang="ru-RU" sz="1600" b="1" dirty="0" smtClean="0"/>
              <a:t>федеральный </a:t>
            </a:r>
            <a:r>
              <a:rPr lang="ru-RU" sz="1600" dirty="0"/>
              <a:t>учебный план, </a:t>
            </a:r>
            <a:r>
              <a:rPr lang="ru-RU" sz="1600" b="1" dirty="0" smtClean="0"/>
              <a:t>федеральный, </a:t>
            </a:r>
            <a:r>
              <a:rPr lang="ru-RU" sz="1600" dirty="0" smtClean="0"/>
              <a:t>календарный </a:t>
            </a:r>
            <a:r>
              <a:rPr lang="ru-RU" sz="1600" dirty="0"/>
              <a:t>учебный график, федеральные рабочие программы </a:t>
            </a:r>
            <a:r>
              <a:rPr lang="ru-RU" sz="1600" dirty="0" smtClean="0"/>
              <a:t>учебных предметов</a:t>
            </a:r>
            <a:r>
              <a:rPr lang="ru-RU" sz="1600" dirty="0"/>
              <a:t>, курсов, дисциплин (модулей), иных компонентов, </a:t>
            </a:r>
            <a:r>
              <a:rPr lang="ru-RU" sz="1600" b="1" dirty="0" smtClean="0"/>
              <a:t>федеральная </a:t>
            </a:r>
            <a:r>
              <a:rPr lang="ru-RU" sz="1600" dirty="0" smtClean="0"/>
              <a:t>рабочая </a:t>
            </a:r>
            <a:r>
              <a:rPr lang="ru-RU" sz="1600" dirty="0"/>
              <a:t>программа воспитания, </a:t>
            </a:r>
            <a:r>
              <a:rPr lang="ru-RU" sz="1600" b="1" dirty="0"/>
              <a:t>федеральный </a:t>
            </a:r>
            <a:r>
              <a:rPr lang="ru-RU" sz="1600" dirty="0"/>
              <a:t>календарный </a:t>
            </a:r>
            <a:r>
              <a:rPr lang="ru-RU" sz="1600" dirty="0" smtClean="0"/>
              <a:t>план воспитательной </a:t>
            </a:r>
            <a:r>
              <a:rPr lang="ru-RU" sz="1600" dirty="0"/>
              <a:t>работы), </a:t>
            </a:r>
            <a:endParaRPr lang="ru-RU" sz="1600" dirty="0" smtClean="0"/>
          </a:p>
          <a:p>
            <a:r>
              <a:rPr lang="ru-RU" sz="1600" dirty="0" smtClean="0"/>
              <a:t>определяющая </a:t>
            </a:r>
            <a:r>
              <a:rPr lang="ru-RU" sz="1600" b="1" dirty="0"/>
              <a:t>единые для Российской </a:t>
            </a:r>
            <a:r>
              <a:rPr lang="ru-RU" sz="1600" b="1" dirty="0" smtClean="0"/>
              <a:t>Федерации базовые </a:t>
            </a:r>
            <a:r>
              <a:rPr lang="ru-RU" sz="1600" b="1" dirty="0"/>
              <a:t>объем и содержание образования </a:t>
            </a:r>
            <a:r>
              <a:rPr lang="ru-RU" sz="1600" dirty="0"/>
              <a:t>определенного уровня и (</a:t>
            </a:r>
            <a:r>
              <a:rPr lang="ru-RU" sz="1600" dirty="0" smtClean="0"/>
              <a:t>или) определенной </a:t>
            </a:r>
            <a:r>
              <a:rPr lang="ru-RU" sz="1600" dirty="0"/>
              <a:t>направленности, </a:t>
            </a:r>
            <a:r>
              <a:rPr lang="ru-RU" sz="1600" b="1" dirty="0"/>
              <a:t>планируемые результаты </a:t>
            </a:r>
            <a:r>
              <a:rPr lang="ru-RU" sz="1600" dirty="0" smtClean="0"/>
              <a:t>освоения образовательной </a:t>
            </a:r>
            <a:r>
              <a:rPr lang="ru-RU" sz="1600" dirty="0"/>
              <a:t>программы</a:t>
            </a:r>
            <a:r>
              <a:rPr lang="ru-RU" sz="1600" dirty="0" smtClean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1600" b="1" u="sng" dirty="0">
                <a:solidFill>
                  <a:srgbClr val="FF0000"/>
                </a:solidFill>
              </a:rPr>
              <a:t>2. Приказ Министерства просвещения РФ от 8 ноября 2022 года № 955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dirty="0"/>
              <a:t>«О внесении изменений в некоторые приказы Министерства образования и</a:t>
            </a:r>
            <a:br>
              <a:rPr lang="ru-RU" sz="1600" dirty="0"/>
            </a:br>
            <a:r>
              <a:rPr lang="ru-RU" sz="1600" dirty="0"/>
              <a:t>науки Российской Федерации и Министерства просвещения Российской</a:t>
            </a:r>
            <a:br>
              <a:rPr lang="ru-RU" sz="1600" dirty="0"/>
            </a:br>
            <a:r>
              <a:rPr lang="ru-RU" sz="1600" dirty="0"/>
              <a:t>Федерации, касающиеся </a:t>
            </a:r>
            <a:r>
              <a:rPr lang="ru-RU" sz="1600" b="1" u="sng" dirty="0">
                <a:solidFill>
                  <a:srgbClr val="C00000"/>
                </a:solidFill>
              </a:rPr>
              <a:t>федеральных государственных образовательных</a:t>
            </a:r>
            <a:br>
              <a:rPr lang="ru-RU" sz="1600" b="1" u="sng" dirty="0">
                <a:solidFill>
                  <a:srgbClr val="C00000"/>
                </a:solidFill>
              </a:rPr>
            </a:br>
            <a:r>
              <a:rPr lang="ru-RU" sz="1600" b="1" u="sng" dirty="0">
                <a:solidFill>
                  <a:srgbClr val="C00000"/>
                </a:solidFill>
              </a:rPr>
              <a:t>стандартов общего образования </a:t>
            </a:r>
            <a:r>
              <a:rPr lang="ru-RU" sz="1600" u="sng" dirty="0">
                <a:solidFill>
                  <a:srgbClr val="C00000"/>
                </a:solidFill>
              </a:rPr>
              <a:t>и </a:t>
            </a:r>
            <a:r>
              <a:rPr lang="ru-RU" sz="1600" b="1" u="sng" dirty="0">
                <a:solidFill>
                  <a:srgbClr val="C00000"/>
                </a:solidFill>
              </a:rPr>
              <a:t>образования обучающихся с ограниченными</a:t>
            </a:r>
            <a:br>
              <a:rPr lang="ru-RU" sz="1600" b="1" u="sng" dirty="0">
                <a:solidFill>
                  <a:srgbClr val="C00000"/>
                </a:solidFill>
              </a:rPr>
            </a:br>
            <a:r>
              <a:rPr lang="ru-RU" sz="1600" b="1" u="sng" dirty="0">
                <a:solidFill>
                  <a:srgbClr val="C00000"/>
                </a:solidFill>
              </a:rPr>
              <a:t>возможностями здоровья и умственной отсталостью</a:t>
            </a:r>
            <a:r>
              <a:rPr lang="ru-RU" sz="1600" b="1" dirty="0"/>
              <a:t> </a:t>
            </a:r>
            <a:r>
              <a:rPr lang="ru-RU" sz="1600" dirty="0"/>
              <a:t>(интеллектуальными</a:t>
            </a:r>
            <a:br>
              <a:rPr lang="ru-RU" sz="1600" dirty="0"/>
            </a:br>
            <a:r>
              <a:rPr lang="ru-RU" sz="1600" dirty="0"/>
              <a:t>нарушениями)» (</a:t>
            </a:r>
            <a:r>
              <a:rPr lang="ru-RU" sz="1600" i="1" dirty="0"/>
              <a:t>зарегистрирован в Минюсте России 06.02.2023 №72264</a:t>
            </a:r>
            <a:r>
              <a:rPr lang="ru-RU" sz="1600" dirty="0"/>
              <a:t>)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65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207" y="532263"/>
            <a:ext cx="7792872" cy="563231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               Основные </a:t>
            </a:r>
            <a:r>
              <a:rPr lang="ru-RU" b="1" i="1" dirty="0">
                <a:solidFill>
                  <a:srgbClr val="C00000"/>
                </a:solidFill>
              </a:rPr>
              <a:t>изменения в нормативных документах</a:t>
            </a:r>
            <a:r>
              <a:rPr lang="ru-RU" b="1" dirty="0">
                <a:solidFill>
                  <a:srgbClr val="C0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solidFill>
                  <a:srgbClr val="FF0000"/>
                </a:solidFill>
              </a:rPr>
              <a:t>3. Приказ Министерства просвещения РФ от 27 июля 2022 г. N 629</a:t>
            </a:r>
            <a:br>
              <a:rPr lang="ru-RU" b="1" u="sng" dirty="0">
                <a:solidFill>
                  <a:srgbClr val="FF0000"/>
                </a:solidFill>
              </a:rPr>
            </a:br>
            <a:r>
              <a:rPr lang="ru-RU" u="sng" dirty="0">
                <a:solidFill>
                  <a:srgbClr val="FF0000"/>
                </a:solidFill>
              </a:rPr>
              <a:t>«Об утверждении Порядка организации и </a:t>
            </a:r>
            <a:r>
              <a:rPr lang="ru-RU" u="sng" dirty="0" smtClean="0">
                <a:solidFill>
                  <a:srgbClr val="FF0000"/>
                </a:solidFill>
              </a:rPr>
              <a:t>осуществления образовательной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smtClean="0">
                <a:solidFill>
                  <a:srgbClr val="FF0000"/>
                </a:solidFill>
              </a:rPr>
              <a:t>деятельности </a:t>
            </a:r>
            <a:r>
              <a:rPr lang="ru-RU" u="sng" dirty="0">
                <a:solidFill>
                  <a:srgbClr val="FF0000"/>
                </a:solidFill>
              </a:rPr>
              <a:t>по </a:t>
            </a:r>
            <a:r>
              <a:rPr lang="ru-RU" b="1" u="sng" dirty="0" smtClean="0">
                <a:solidFill>
                  <a:srgbClr val="FF0000"/>
                </a:solidFill>
              </a:rPr>
              <a:t>дополнительным общеобразовательным </a:t>
            </a:r>
            <a:r>
              <a:rPr lang="ru-RU" b="1" u="sng" dirty="0">
                <a:solidFill>
                  <a:srgbClr val="FF0000"/>
                </a:solidFill>
              </a:rPr>
              <a:t>программам</a:t>
            </a:r>
            <a:r>
              <a:rPr lang="ru-RU" u="sng" dirty="0" smtClean="0">
                <a:solidFill>
                  <a:srgbClr val="FF0000"/>
                </a:solidFill>
              </a:rPr>
              <a:t>»</a:t>
            </a:r>
            <a:r>
              <a:rPr lang="ru-RU" sz="1600" i="1" u="sng" dirty="0" smtClean="0">
                <a:solidFill>
                  <a:srgbClr val="FF0000"/>
                </a:solidFill>
              </a:rPr>
              <a:t>(</a:t>
            </a:r>
            <a:r>
              <a:rPr lang="ru-RU" sz="1600" i="1" u="sng" dirty="0"/>
              <a:t>вступил в силу с 1 марта 2023г)</a:t>
            </a:r>
            <a:r>
              <a:rPr lang="ru-RU" i="1" u="sng" dirty="0"/>
              <a:t/>
            </a:r>
            <a:br>
              <a:rPr lang="ru-RU" i="1" u="sng" dirty="0"/>
            </a:br>
            <a:r>
              <a:rPr lang="ru-RU" b="1" i="1" u="sng" dirty="0">
                <a:solidFill>
                  <a:srgbClr val="FF0000"/>
                </a:solidFill>
              </a:rPr>
              <a:t>п.24 </a:t>
            </a:r>
            <a:endParaRPr lang="ru-RU" b="1" i="1" u="sng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Для </a:t>
            </a:r>
            <a:r>
              <a:rPr lang="ru-RU" dirty="0"/>
              <a:t>обучающихся с ограниченными возможностями здоровья </a:t>
            </a:r>
            <a:r>
              <a:rPr lang="ru-RU" dirty="0" smtClean="0"/>
              <a:t>организации, осуществляющие </a:t>
            </a:r>
            <a:r>
              <a:rPr lang="ru-RU" dirty="0"/>
              <a:t>образовательную деятельность, организуют </a:t>
            </a:r>
            <a:r>
              <a:rPr lang="ru-RU" dirty="0" smtClean="0"/>
              <a:t>образовательный процесс </a:t>
            </a:r>
            <a:r>
              <a:rPr lang="ru-RU" b="1" u="sng" dirty="0">
                <a:solidFill>
                  <a:srgbClr val="C00000"/>
                </a:solidFill>
              </a:rPr>
              <a:t>по адаптированным дополнительным общеобразовательным программам </a:t>
            </a:r>
            <a:r>
              <a:rPr lang="ru-RU" b="1" u="sng" dirty="0" smtClean="0">
                <a:solidFill>
                  <a:srgbClr val="C00000"/>
                </a:solidFill>
              </a:rPr>
              <a:t>с учетом </a:t>
            </a:r>
            <a:r>
              <a:rPr lang="ru-RU" b="1" u="sng" dirty="0">
                <a:solidFill>
                  <a:srgbClr val="C00000"/>
                </a:solidFill>
              </a:rPr>
              <a:t>особенностей психофизического развития указанных категорий обучающихся.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Организации, осуществляющие образовательную деятельность, должны </a:t>
            </a:r>
            <a:r>
              <a:rPr lang="ru-RU" dirty="0" smtClean="0"/>
              <a:t>создавать специальные </a:t>
            </a:r>
            <a:r>
              <a:rPr lang="ru-RU" dirty="0"/>
              <a:t>условия в соответствии с заключением </a:t>
            </a:r>
            <a:r>
              <a:rPr lang="ru-RU" dirty="0" smtClean="0"/>
              <a:t>психолого-медико-педагогической </a:t>
            </a:r>
            <a:r>
              <a:rPr lang="ru-RU" dirty="0"/>
              <a:t>комиссии и (или) индивидуальной программой </a:t>
            </a:r>
            <a:r>
              <a:rPr lang="ru-RU" dirty="0" smtClean="0"/>
              <a:t>реабилитации (</a:t>
            </a:r>
            <a:r>
              <a:rPr lang="ru-RU" dirty="0" err="1" smtClean="0"/>
              <a:t>абилитации</a:t>
            </a:r>
            <a:r>
              <a:rPr lang="ru-RU" dirty="0"/>
              <a:t>) инвалида, ребенка-инвалида.</a:t>
            </a:r>
            <a:br>
              <a:rPr lang="ru-RU" dirty="0"/>
            </a:br>
            <a:r>
              <a:rPr lang="ru-RU" b="1" i="1" dirty="0"/>
              <a:t>п.25, 26- 27 </a:t>
            </a:r>
            <a:r>
              <a:rPr lang="ru-RU" dirty="0"/>
              <a:t>специальные условия обучения и воспитания для нозологических групп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8614" y="394692"/>
            <a:ext cx="8256896" cy="6186309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Приказ Министерства просвещения РФ от 24 ноября 2022 г. N 1022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/>
              <a:t>"Об утверждении федеральной адаптированной образовательной</a:t>
            </a:r>
            <a:br>
              <a:rPr lang="ru-RU" b="1" dirty="0"/>
            </a:br>
            <a:r>
              <a:rPr lang="ru-RU" b="1" dirty="0"/>
              <a:t>программы дошкольного образования для обучающихся с</a:t>
            </a:r>
            <a:br>
              <a:rPr lang="ru-RU" b="1" dirty="0"/>
            </a:br>
            <a:r>
              <a:rPr lang="ru-RU" b="1" dirty="0"/>
              <a:t>ограниченными возможностями здоровья"</a:t>
            </a:r>
            <a:br>
              <a:rPr lang="ru-RU" b="1" dirty="0"/>
            </a:br>
            <a:r>
              <a:rPr lang="ru-RU" b="1" dirty="0"/>
              <a:t>Глава 1 п.2 </a:t>
            </a:r>
            <a:r>
              <a:rPr lang="ru-RU" dirty="0"/>
              <a:t>Программа является </a:t>
            </a:r>
            <a:r>
              <a:rPr lang="ru-RU" b="1" dirty="0"/>
              <a:t>документом</a:t>
            </a:r>
            <a:r>
              <a:rPr lang="ru-RU" dirty="0"/>
              <a:t>, </a:t>
            </a:r>
            <a:r>
              <a:rPr lang="ru-RU" b="1" dirty="0"/>
              <a:t>в соответствии </a:t>
            </a:r>
            <a:r>
              <a:rPr lang="ru-RU" dirty="0"/>
              <a:t>с которым </a:t>
            </a:r>
            <a:r>
              <a:rPr lang="ru-RU" dirty="0" smtClean="0"/>
              <a:t>организации, осуществляющие </a:t>
            </a:r>
            <a:r>
              <a:rPr lang="ru-RU" dirty="0"/>
              <a:t>образовательную деятельность на уровне дошкольного образования (далее </a:t>
            </a:r>
            <a:r>
              <a:rPr lang="ru-RU" dirty="0" smtClean="0"/>
              <a:t>- Организации</a:t>
            </a:r>
            <a:r>
              <a:rPr lang="ru-RU" dirty="0"/>
              <a:t>) </a:t>
            </a:r>
            <a:r>
              <a:rPr lang="ru-RU" b="1" dirty="0">
                <a:solidFill>
                  <a:srgbClr val="FF0000"/>
                </a:solidFill>
              </a:rPr>
              <a:t>самостоятельно разрабатывают и утверждают адаптированные образовательные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программы дошкольного образования (далее - АОП ДО) для обучающихся раннего </a:t>
            </a:r>
            <a:r>
              <a:rPr lang="ru-RU" b="1" dirty="0" smtClean="0">
                <a:solidFill>
                  <a:srgbClr val="FF0000"/>
                </a:solidFill>
              </a:rPr>
              <a:t>и дошкольного </a:t>
            </a:r>
            <a:r>
              <a:rPr lang="ru-RU" b="1" dirty="0">
                <a:solidFill>
                  <a:srgbClr val="FF0000"/>
                </a:solidFill>
              </a:rPr>
              <a:t>возраста с ограниченными возможностями здоровья (далее - ОВЗ):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-АОП ДО для обучающихся с нарушениями слуха</a:t>
            </a:r>
            <a:br>
              <a:rPr lang="ru-RU" dirty="0"/>
            </a:br>
            <a:r>
              <a:rPr lang="ru-RU" dirty="0"/>
              <a:t>-АОП ДО для обучающихся с нарушениями зрения</a:t>
            </a:r>
            <a:br>
              <a:rPr lang="ru-RU" dirty="0"/>
            </a:br>
            <a:r>
              <a:rPr lang="ru-RU" dirty="0"/>
              <a:t>-АОП ДО для обучающихся с тяжелыми нарушениями речи</a:t>
            </a:r>
            <a:br>
              <a:rPr lang="ru-RU" dirty="0"/>
            </a:br>
            <a:r>
              <a:rPr lang="ru-RU" dirty="0"/>
              <a:t>-АОП ДО для обучающихся с нарушениями опорно-двигательного аппарата</a:t>
            </a:r>
            <a:br>
              <a:rPr lang="ru-RU" dirty="0"/>
            </a:br>
            <a:r>
              <a:rPr lang="ru-RU" dirty="0"/>
              <a:t>-АОП ДО для обучающихся с задержкой психического развития</a:t>
            </a:r>
            <a:br>
              <a:rPr lang="ru-RU" dirty="0"/>
            </a:br>
            <a:r>
              <a:rPr lang="ru-RU" dirty="0"/>
              <a:t>-АОП ДО для обучающихся с расстройствами аутистического спектра</a:t>
            </a:r>
            <a:br>
              <a:rPr lang="ru-RU" dirty="0"/>
            </a:br>
            <a:r>
              <a:rPr lang="ru-RU" dirty="0"/>
              <a:t>-АОП ДО для обучающихся с умственной отсталостью (интеллектуальными нарушениями)</a:t>
            </a:r>
            <a:br>
              <a:rPr lang="ru-RU" dirty="0"/>
            </a:br>
            <a:r>
              <a:rPr lang="ru-RU" dirty="0"/>
              <a:t>-АОП ДО для обучающихся с тяжелыми множественными нарушениями развития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77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453" y="284865"/>
            <a:ext cx="3944204" cy="600164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</a:rPr>
              <a:t>О</a:t>
            </a:r>
            <a:r>
              <a:rPr lang="ru-RU" sz="2400" b="1" u="sng" dirty="0" smtClean="0">
                <a:solidFill>
                  <a:srgbClr val="C00000"/>
                </a:solidFill>
              </a:rPr>
              <a:t>собенности </a:t>
            </a:r>
            <a:r>
              <a:rPr lang="ru-RU" sz="2400" b="1" u="sng" dirty="0">
                <a:solidFill>
                  <a:srgbClr val="C00000"/>
                </a:solidFill>
              </a:rPr>
              <a:t>ФАОП ДО </a:t>
            </a:r>
            <a:endParaRPr lang="ru-RU" sz="1000" b="1" dirty="0" smtClean="0"/>
          </a:p>
          <a:p>
            <a:endParaRPr lang="ru-RU" sz="9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7179" y="1193929"/>
            <a:ext cx="1901372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Имеет статус нормативного документа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- разработана в соответствии с ФГОС ДО;</a:t>
            </a:r>
            <a:br>
              <a:rPr lang="ru-RU" sz="1600" b="1" dirty="0"/>
            </a:br>
            <a:r>
              <a:rPr lang="ru-RU" sz="1600" b="1" dirty="0"/>
              <a:t>- является обязательной к исполнению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374494" y="1193929"/>
            <a:ext cx="6537278" cy="24314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/>
              <a:t>Направлена на создание </a:t>
            </a:r>
            <a:r>
              <a:rPr lang="ru-RU" b="1" u="sng" dirty="0" smtClean="0">
                <a:solidFill>
                  <a:srgbClr val="C00000"/>
                </a:solidFill>
              </a:rPr>
              <a:t>единого ядра </a:t>
            </a:r>
            <a:r>
              <a:rPr lang="ru-RU" b="1" u="sng" dirty="0">
                <a:solidFill>
                  <a:srgbClr val="C00000"/>
                </a:solidFill>
              </a:rPr>
              <a:t>содержания </a:t>
            </a:r>
            <a:r>
              <a:rPr lang="ru-RU" b="1" u="sng" dirty="0" smtClean="0">
                <a:solidFill>
                  <a:srgbClr val="C00000"/>
                </a:solidFill>
              </a:rPr>
              <a:t>дошкольного образования </a:t>
            </a:r>
            <a:r>
              <a:rPr lang="ru-RU" b="1" u="sng" dirty="0">
                <a:solidFill>
                  <a:srgbClr val="C00000"/>
                </a:solidFill>
              </a:rPr>
              <a:t>для детей с ОВЗ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- ориентированного на приобщение детей с ОВЗ к</a:t>
            </a:r>
            <a:br>
              <a:rPr lang="ru-RU" sz="1600" b="1" dirty="0"/>
            </a:br>
            <a:r>
              <a:rPr lang="ru-RU" sz="1600" b="1" dirty="0"/>
              <a:t>традиционным духовно-нравственным </a:t>
            </a:r>
            <a:r>
              <a:rPr lang="ru-RU" sz="1600" b="1" dirty="0" smtClean="0"/>
              <a:t>и социокультурным </a:t>
            </a:r>
            <a:r>
              <a:rPr lang="ru-RU" sz="1600" b="1" dirty="0"/>
              <a:t>ценностям </a:t>
            </a:r>
            <a:r>
              <a:rPr lang="ru-RU" sz="1600" b="1" dirty="0" smtClean="0"/>
              <a:t>российского общества</a:t>
            </a:r>
            <a:r>
              <a:rPr lang="ru-RU" sz="1600" b="1" dirty="0"/>
              <a:t>;</a:t>
            </a:r>
            <a:br>
              <a:rPr lang="ru-RU" sz="1600" b="1" dirty="0"/>
            </a:br>
            <a:r>
              <a:rPr lang="ru-RU" sz="1600" b="1" dirty="0"/>
              <a:t>- </a:t>
            </a:r>
            <a:r>
              <a:rPr lang="ru-RU" b="1" u="sng" dirty="0">
                <a:solidFill>
                  <a:srgbClr val="C00000"/>
                </a:solidFill>
              </a:rPr>
              <a:t>определяет единые для РФ базовые: объем</a:t>
            </a:r>
            <a:br>
              <a:rPr lang="ru-RU" b="1" u="sng" dirty="0">
                <a:solidFill>
                  <a:srgbClr val="C00000"/>
                </a:solidFill>
              </a:rPr>
            </a:br>
            <a:r>
              <a:rPr lang="ru-RU" b="1" u="sng" dirty="0">
                <a:solidFill>
                  <a:srgbClr val="C00000"/>
                </a:solidFill>
              </a:rPr>
              <a:t>содержания и планируемые результаты освоения</a:t>
            </a:r>
            <a:br>
              <a:rPr lang="ru-RU" b="1" u="sng" dirty="0">
                <a:solidFill>
                  <a:srgbClr val="C00000"/>
                </a:solidFill>
              </a:rPr>
            </a:br>
            <a:r>
              <a:rPr lang="ru-RU" b="1" u="sng" dirty="0">
                <a:solidFill>
                  <a:srgbClr val="C00000"/>
                </a:solidFill>
              </a:rPr>
              <a:t>АОП в соответствии с нозологической группой </a:t>
            </a:r>
            <a:endParaRPr lang="ru-RU" sz="1100" b="1" dirty="0" smtClean="0">
              <a:solidFill>
                <a:srgbClr val="FF0000"/>
              </a:solidFill>
            </a:endParaRPr>
          </a:p>
          <a:p>
            <a:endParaRPr lang="ru-RU" sz="1400" b="1" u="sng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79" y="3934264"/>
            <a:ext cx="3931963" cy="27084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/>
              <a:t>Обеспечивает </a:t>
            </a:r>
            <a:r>
              <a:rPr lang="ru-RU" b="1" u="sng" dirty="0">
                <a:solidFill>
                  <a:srgbClr val="C00000"/>
                </a:solidFill>
              </a:rPr>
              <a:t>создание </a:t>
            </a:r>
            <a:r>
              <a:rPr lang="ru-RU" b="1" u="sng" dirty="0" smtClean="0">
                <a:solidFill>
                  <a:srgbClr val="C00000"/>
                </a:solidFill>
              </a:rPr>
              <a:t>единого образовательного пространства воспитания </a:t>
            </a:r>
            <a:r>
              <a:rPr lang="ru-RU" b="1" u="sng" dirty="0">
                <a:solidFill>
                  <a:srgbClr val="C00000"/>
                </a:solidFill>
              </a:rPr>
              <a:t>и обучения детей </a:t>
            </a:r>
            <a:endParaRPr lang="ru-RU" b="1" u="sng" dirty="0" smtClean="0">
              <a:solidFill>
                <a:srgbClr val="C00000"/>
              </a:solidFill>
            </a:endParaRPr>
          </a:p>
          <a:p>
            <a:r>
              <a:rPr lang="ru-RU" b="1" u="sng" dirty="0" smtClean="0">
                <a:solidFill>
                  <a:srgbClr val="C00000"/>
                </a:solidFill>
              </a:rPr>
              <a:t>с ОВЗ до </a:t>
            </a:r>
            <a:r>
              <a:rPr lang="ru-RU" b="1" u="sng" dirty="0">
                <a:solidFill>
                  <a:srgbClr val="C00000"/>
                </a:solidFill>
              </a:rPr>
              <a:t>поступления в школу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- обеспечивающего ребенку и его родителям</a:t>
            </a:r>
            <a:br>
              <a:rPr lang="ru-RU" sz="1600" b="1" dirty="0"/>
            </a:br>
            <a:r>
              <a:rPr lang="ru-RU" sz="1600" b="1" dirty="0"/>
              <a:t>равные, качественные условия ДО, вне зависимости</a:t>
            </a:r>
            <a:br>
              <a:rPr lang="ru-RU" sz="1600" b="1" dirty="0"/>
            </a:br>
            <a:r>
              <a:rPr lang="ru-RU" sz="1600" b="1" dirty="0"/>
              <a:t>от места проживания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397829" y="3934264"/>
            <a:ext cx="4513943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/>
              <a:t>Программа состоит из </a:t>
            </a:r>
            <a:r>
              <a:rPr lang="ru-RU" b="1" u="sng" dirty="0">
                <a:solidFill>
                  <a:srgbClr val="C00000"/>
                </a:solidFill>
              </a:rPr>
              <a:t>обязательной части</a:t>
            </a:r>
            <a:r>
              <a:rPr lang="ru-RU" b="1" dirty="0"/>
              <a:t> и </a:t>
            </a:r>
            <a:r>
              <a:rPr lang="ru-RU" b="1" u="sng" dirty="0">
                <a:solidFill>
                  <a:srgbClr val="C00000"/>
                </a:solidFill>
              </a:rPr>
              <a:t>части</a:t>
            </a:r>
            <a:r>
              <a:rPr lang="ru-RU" b="1" u="sng" dirty="0"/>
              <a:t>, </a:t>
            </a:r>
            <a:r>
              <a:rPr lang="ru-RU" b="1" u="sng" dirty="0">
                <a:solidFill>
                  <a:srgbClr val="C00000"/>
                </a:solidFill>
              </a:rPr>
              <a:t>формируемой участниками образовательных отношений</a:t>
            </a:r>
            <a:r>
              <a:rPr lang="ru-RU" b="1" dirty="0"/>
              <a:t>. </a:t>
            </a:r>
          </a:p>
          <a:p>
            <a:r>
              <a:rPr lang="ru-RU" b="1" dirty="0"/>
              <a:t>Обе части являются взаимодополняющими и необходимыми с точки зрения реализации требований ФГОС ДО. </a:t>
            </a:r>
          </a:p>
        </p:txBody>
      </p:sp>
    </p:spTree>
    <p:extLst>
      <p:ext uri="{BB962C8B-B14F-4D97-AF65-F5344CB8AC3E}">
        <p14:creationId xmlns:p14="http://schemas.microsoft.com/office/powerpoint/2010/main" val="62717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5564" y="174171"/>
            <a:ext cx="8079474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АОП ДО является нормативно-управленческим документом, регламентирующим содержание и организацию образовательной деятельности и представляющим модель образовательного процесса МАДОУ в группах компенсирующей (и комбинированной</a:t>
            </a:r>
            <a:r>
              <a:rPr lang="ru-RU" b="1" dirty="0" smtClean="0">
                <a:solidFill>
                  <a:srgbClr val="C00000"/>
                </a:solidFill>
              </a:rPr>
              <a:t>).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54" y="1528549"/>
            <a:ext cx="8256895" cy="480131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Целевой	 раздел</a:t>
            </a:r>
          </a:p>
          <a:p>
            <a:r>
              <a:rPr lang="ru-RU" u="sng" dirty="0" smtClean="0"/>
              <a:t>Пояснительная записка</a:t>
            </a:r>
          </a:p>
          <a:p>
            <a:endParaRPr lang="ru-RU" dirty="0" smtClean="0"/>
          </a:p>
          <a:p>
            <a:r>
              <a:rPr lang="ru-RU" dirty="0" smtClean="0"/>
              <a:t>Программа разработана и утверждена в соответствии с основными нормативно-правовыми документами:</a:t>
            </a:r>
          </a:p>
          <a:p>
            <a:r>
              <a:rPr lang="ru-RU" dirty="0" smtClean="0"/>
              <a:t>-</a:t>
            </a:r>
            <a:r>
              <a:rPr lang="ru-RU" dirty="0" smtClean="0">
                <a:solidFill>
                  <a:srgbClr val="FF0000"/>
                </a:solidFill>
              </a:rPr>
              <a:t>Федеральный закон </a:t>
            </a:r>
            <a:r>
              <a:rPr lang="ru-RU" dirty="0" smtClean="0"/>
              <a:t>от 29.12.2012 № 273-Ф3 "Об образовании в Российской федерации"</a:t>
            </a:r>
          </a:p>
          <a:p>
            <a:r>
              <a:rPr lang="ru-RU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Федеральный государственный стандарт дошкольного образования</a:t>
            </a:r>
          </a:p>
          <a:p>
            <a:r>
              <a:rPr lang="ru-RU" dirty="0" smtClean="0"/>
              <a:t>(утвержден приказом министерства образования и науки российской федерации от 17 октября 2013г. № 1155)</a:t>
            </a:r>
          </a:p>
          <a:p>
            <a:r>
              <a:rPr lang="ru-RU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Федеральная адаптированная программа дошкольного образования </a:t>
            </a:r>
            <a:r>
              <a:rPr lang="ru-RU" dirty="0" smtClean="0"/>
              <a:t>для обучающихся с ограниченными возможностями здоровья, </a:t>
            </a:r>
          </a:p>
          <a:p>
            <a:r>
              <a:rPr lang="ru-RU" dirty="0" smtClean="0"/>
              <a:t>утвержденная приказом министерства просвещения РФ от 24.11.2022, № 1022</a:t>
            </a:r>
          </a:p>
          <a:p>
            <a:r>
              <a:rPr lang="ru-RU" dirty="0" smtClean="0"/>
              <a:t>- "</a:t>
            </a:r>
            <a:r>
              <a:rPr lang="ru-RU" dirty="0" smtClean="0">
                <a:solidFill>
                  <a:srgbClr val="FF0000"/>
                </a:solidFill>
              </a:rPr>
              <a:t>Санитарно-эпидемиологические требования к организациям воспитания и обучения, отдыха и оздоровления детей и молодежи</a:t>
            </a:r>
            <a:r>
              <a:rPr lang="ru-RU" dirty="0" smtClean="0"/>
              <a:t>"</a:t>
            </a:r>
          </a:p>
          <a:p>
            <a:r>
              <a:rPr lang="ru-RU" dirty="0" smtClean="0"/>
              <a:t>(утверждены 28.09.2020, вступили в силу 01.01.2021)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10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467600" cy="94096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Адаптированная образовательная программа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cs typeface="Times New Roman" pitchFamily="18" charset="0"/>
              </a:rPr>
              <a:t>(структура)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520" y="764704"/>
            <a:ext cx="2736304" cy="914400"/>
          </a:xfrm>
          <a:prstGeom prst="ellipse">
            <a:avLst/>
          </a:prstGeom>
          <a:ln w="38100">
            <a:solidFill>
              <a:srgbClr val="25993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itchFamily="18" charset="0"/>
              </a:rPr>
              <a:t>Целевой раздел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915816" y="1124744"/>
            <a:ext cx="3168352" cy="914400"/>
          </a:xfrm>
          <a:prstGeom prst="ellipse">
            <a:avLst/>
          </a:prstGeom>
          <a:ln w="38100">
            <a:solidFill>
              <a:srgbClr val="25993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cs typeface="Times New Roman" pitchFamily="18" charset="0"/>
              </a:rPr>
              <a:t>Содержательный раздел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868144" y="692696"/>
            <a:ext cx="3024336" cy="914400"/>
          </a:xfrm>
          <a:prstGeom prst="ellipse">
            <a:avLst/>
          </a:prstGeom>
          <a:ln w="38100">
            <a:solidFill>
              <a:srgbClr val="25993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cs typeface="Times New Roman" pitchFamily="18" charset="0"/>
              </a:rPr>
              <a:t>Организационный раздел</a:t>
            </a:r>
            <a:endParaRPr lang="ru-RU" sz="1600" b="1" dirty="0"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1844824"/>
            <a:ext cx="2088232" cy="9144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Пояснительная записка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19872" y="2348880"/>
            <a:ext cx="2304256" cy="9144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Образовательная деятельность по пяти образовательным областям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1560" y="2996952"/>
            <a:ext cx="2088232" cy="1152128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Значимые для разработки и реализации Программы характеристики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11560" y="4437112"/>
            <a:ext cx="2088232" cy="9144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Целевые ориентиры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1560" y="5661248"/>
            <a:ext cx="2088232" cy="9144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Система оценки планируемых результатов освоения АОП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419872" y="5445224"/>
            <a:ext cx="2304256" cy="1130424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Образовательная деятельность по профессиональной коррекции нарушений развития детей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19872" y="3501008"/>
            <a:ext cx="2304256" cy="1656184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Вариативные формы, способы, методы и средства реализации Программы с учётом возрастных и индивидуальных особенностей воспитанников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300192" y="2780929"/>
            <a:ext cx="2088232" cy="120243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Особенности традиционных событий, праздников, мероприятий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00192" y="1772816"/>
            <a:ext cx="2088232" cy="914400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Распорядок и/или режим дня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300192" y="5445224"/>
            <a:ext cx="2088232" cy="1152128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Описание материально-технического обеспечения Программы</a:t>
            </a:r>
            <a:endParaRPr lang="ru-RU" sz="1400" b="1" dirty="0"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300192" y="4077072"/>
            <a:ext cx="2088232" cy="1152128"/>
          </a:xfrm>
          <a:prstGeom prst="rect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cs typeface="Times New Roman" pitchFamily="18" charset="0"/>
              </a:rPr>
              <a:t>Особенности организации развивающей предметно-развивающей среды</a:t>
            </a:r>
            <a:endParaRPr lang="ru-RU" sz="1400" b="1" dirty="0"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251520" y="1412776"/>
            <a:ext cx="0" cy="468052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51520" y="6093296"/>
            <a:ext cx="28803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23528" y="4869160"/>
            <a:ext cx="28803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251520" y="3573016"/>
            <a:ext cx="28803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51520" y="2348880"/>
            <a:ext cx="36004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748464" y="1340768"/>
            <a:ext cx="0" cy="460851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stCxn id="34" idx="3"/>
          </p:cNvCxnSpPr>
          <p:nvPr/>
        </p:nvCxnSpPr>
        <p:spPr>
          <a:xfrm>
            <a:off x="8388424" y="4653136"/>
            <a:ext cx="36004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stCxn id="32" idx="3"/>
          </p:cNvCxnSpPr>
          <p:nvPr/>
        </p:nvCxnSpPr>
        <p:spPr>
          <a:xfrm flipV="1">
            <a:off x="8388424" y="2204864"/>
            <a:ext cx="360040" cy="2515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8460432" y="5877272"/>
            <a:ext cx="21602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8460432" y="3356992"/>
            <a:ext cx="21602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endCxn id="23" idx="0"/>
          </p:cNvCxnSpPr>
          <p:nvPr/>
        </p:nvCxnSpPr>
        <p:spPr>
          <a:xfrm>
            <a:off x="4572000" y="2132856"/>
            <a:ext cx="0" cy="21602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23" idx="2"/>
            <a:endCxn id="30" idx="0"/>
          </p:cNvCxnSpPr>
          <p:nvPr/>
        </p:nvCxnSpPr>
        <p:spPr>
          <a:xfrm>
            <a:off x="4572000" y="3263280"/>
            <a:ext cx="0" cy="23772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30" idx="2"/>
            <a:endCxn id="29" idx="0"/>
          </p:cNvCxnSpPr>
          <p:nvPr/>
        </p:nvCxnSpPr>
        <p:spPr>
          <a:xfrm>
            <a:off x="4572000" y="5157192"/>
            <a:ext cx="0" cy="28803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3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56002"/>
          <a:stretch/>
        </p:blipFill>
        <p:spPr>
          <a:xfrm>
            <a:off x="189665" y="740230"/>
            <a:ext cx="8838222" cy="5500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01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0" t="43882" r="6509" b="4766"/>
          <a:stretch/>
        </p:blipFill>
        <p:spPr>
          <a:xfrm>
            <a:off x="420914" y="159657"/>
            <a:ext cx="8432801" cy="65838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292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</TotalTime>
  <Words>970</Words>
  <Application>Microsoft Office PowerPoint</Application>
  <PresentationFormat>Экран (4:3)</PresentationFormat>
  <Paragraphs>126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Trebuchet MS</vt:lpstr>
      <vt:lpstr>Wingdings 3</vt:lpstr>
      <vt:lpstr>Аспект</vt:lpstr>
      <vt:lpstr>Краткая презентация АОП ДО   для детей с ТНР  ( в соответствии с ФОП ДО и ФГОС ДО)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Адаптированная образовательная программа (структура)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ФАОП для детей с ТНР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42</cp:revision>
  <cp:lastPrinted>2023-10-10T22:07:43Z</cp:lastPrinted>
  <dcterms:created xsi:type="dcterms:W3CDTF">2023-10-10T08:40:49Z</dcterms:created>
  <dcterms:modified xsi:type="dcterms:W3CDTF">2023-11-21T06:42:39Z</dcterms:modified>
</cp:coreProperties>
</file>